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Merriweather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47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20D9613-EEA0-4783-AE8A-07383D92B980}">
  <a:tblStyle styleId="{320D9613-EEA0-4783-AE8A-07383D92B9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4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.fntdata"/><Relationship Id="rId14" Type="http://schemas.openxmlformats.org/officeDocument/2006/relationships/slide" Target="slides/slide8.xml"/><Relationship Id="rId36" Type="http://schemas.openxmlformats.org/officeDocument/2006/relationships/font" Target="fonts/Merriweather-regular.fntdata"/><Relationship Id="rId17" Type="http://schemas.openxmlformats.org/officeDocument/2006/relationships/slide" Target="slides/slide11.xml"/><Relationship Id="rId39" Type="http://schemas.openxmlformats.org/officeDocument/2006/relationships/font" Target="fonts/Merriweather-boldItalic.fntdata"/><Relationship Id="rId16" Type="http://schemas.openxmlformats.org/officeDocument/2006/relationships/slide" Target="slides/slide10.xml"/><Relationship Id="rId38" Type="http://schemas.openxmlformats.org/officeDocument/2006/relationships/font" Target="fonts/Merriweather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b666cb7e23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b666cb7e23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662f42b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662f42b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662f42b67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662f42b67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662f42b67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662f42b67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662f42b6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662f42b6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662f42b6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b662f42b6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b733acf9c9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b733acf9c9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Bishops game - Berlin Defense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733acf9c9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733acf9c9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Moves1.e4 e5 2.Nf3 Nc6 3.Bc4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Moves1.e4 e5 2.Nf3 Nc6 3.d4 exd4 4.Nxd4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b733acf9c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b733acf9c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666cb7e23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666cb7e23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733acf9c9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733acf9c9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666cb7e23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666cb7e23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b733acf9c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b733acf9c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733acf9c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733acf9c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666cb7e23_4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666cb7e23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662f42b6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b662f42b6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733acf9c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733acf9c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666cb7e23_4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666cb7e23_4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666cb7e23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666cb7e23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b666cb7e23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b666cb7e23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b666cb7e2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b666cb7e2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666cb7e23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666cb7e23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666cb7e23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666cb7e23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662f42b6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b662f42b6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666cb7e23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666cb7e23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Relationship Id="rId5" Type="http://schemas.openxmlformats.org/officeDocument/2006/relationships/image" Target="../media/image20.png"/><Relationship Id="rId6" Type="http://schemas.openxmlformats.org/officeDocument/2006/relationships/image" Target="../media/image25.png"/><Relationship Id="rId7" Type="http://schemas.openxmlformats.org/officeDocument/2006/relationships/image" Target="../media/image5.png"/><Relationship Id="rId8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hutterstock.com/video/clip-31363114-not-approved-signed-red-ink-stamp-rubber" TargetMode="External"/><Relationship Id="rId4" Type="http://schemas.openxmlformats.org/officeDocument/2006/relationships/hyperlink" Target="https://www.promineth.nl/wp-content/uploads/2016/01/Disco1-1024x495.gif" TargetMode="External"/><Relationship Id="rId5" Type="http://schemas.openxmlformats.org/officeDocument/2006/relationships/hyperlink" Target="https://de.wikipedia.org/wiki/Bobby_Fischer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Chess Mining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Micha Birklbauer</a:t>
            </a:r>
            <a:r>
              <a:rPr lang="de"/>
              <a:t>, BSc.</a:t>
            </a: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Dorian Karaban, BSc.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900" y="1915325"/>
            <a:ext cx="4284900" cy="285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4294967295" type="body"/>
          </p:nvPr>
        </p:nvSpPr>
        <p:spPr>
          <a:xfrm>
            <a:off x="4127800" y="366325"/>
            <a:ext cx="48321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Variants: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v1 (26.63%): &lt;e4</a:t>
            </a:r>
            <a:r>
              <a:rPr lang="de"/>
              <a:t>, </a:t>
            </a:r>
            <a:r>
              <a:rPr lang="de"/>
              <a:t>e5</a:t>
            </a:r>
            <a:r>
              <a:rPr lang="de"/>
              <a:t>, </a:t>
            </a:r>
            <a:r>
              <a:rPr lang="de"/>
              <a:t>Nf3</a:t>
            </a:r>
            <a:r>
              <a:rPr lang="de"/>
              <a:t>, </a:t>
            </a:r>
            <a:r>
              <a:rPr lang="de"/>
              <a:t>Nc6</a:t>
            </a:r>
            <a:r>
              <a:rPr lang="de"/>
              <a:t>, </a:t>
            </a:r>
            <a:r>
              <a:rPr lang="de"/>
              <a:t>Bc4</a:t>
            </a:r>
            <a:r>
              <a:rPr lang="de"/>
              <a:t>, </a:t>
            </a:r>
            <a:r>
              <a:rPr lang="de"/>
              <a:t>Bc5</a:t>
            </a:r>
            <a:r>
              <a:rPr lang="de"/>
              <a:t>, </a:t>
            </a:r>
            <a:r>
              <a:rPr lang="de"/>
              <a:t> c3</a:t>
            </a:r>
            <a:r>
              <a:rPr lang="de"/>
              <a:t>, </a:t>
            </a:r>
            <a:r>
              <a:rPr lang="de"/>
              <a:t> Nf6</a:t>
            </a:r>
            <a:r>
              <a:rPr lang="de"/>
              <a:t>, </a:t>
            </a:r>
            <a:r>
              <a:rPr lang="de"/>
              <a:t> d3</a:t>
            </a:r>
            <a:r>
              <a:rPr lang="de"/>
              <a:t>, </a:t>
            </a:r>
            <a:r>
              <a:rPr lang="de"/>
              <a:t>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v2 (21.38%): </a:t>
            </a:r>
            <a:r>
              <a:rPr lang="de"/>
              <a:t>&lt;e4, e5, Nf3, Nc6, Bc4, Bc5, c3 , Nf6,  d3,  </a:t>
            </a:r>
            <a:r>
              <a:rPr lang="de">
                <a:solidFill>
                  <a:srgbClr val="FF0000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v3 (16.76%): &lt;e4, e5, Nf3, Nc6, Bc4, Bc5, c3,  Nf6,  </a:t>
            </a:r>
            <a:r>
              <a:rPr lang="de">
                <a:solidFill>
                  <a:srgbClr val="FF0000"/>
                </a:solidFill>
              </a:rPr>
              <a:t>d4</a:t>
            </a:r>
            <a:r>
              <a:rPr lang="de"/>
              <a:t>,  </a:t>
            </a:r>
            <a:r>
              <a:rPr lang="de">
                <a:solidFill>
                  <a:srgbClr val="FF0000"/>
                </a:solidFill>
              </a:rPr>
              <a:t>exd4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v4 (7.27%):   &lt;e4, e5, Nf3, Nc6, Bc4, </a:t>
            </a:r>
            <a:r>
              <a:rPr lang="de">
                <a:solidFill>
                  <a:srgbClr val="FF0000"/>
                </a:solidFill>
              </a:rPr>
              <a:t>Nf6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d3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Bc5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c3</a:t>
            </a:r>
            <a:r>
              <a:rPr lang="de"/>
              <a:t>,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v5 (6.45%):   &lt;e4, e5, Nf3, Nc6, Bc4, </a:t>
            </a:r>
            <a:r>
              <a:rPr lang="de">
                <a:solidFill>
                  <a:srgbClr val="FF0000"/>
                </a:solidFill>
              </a:rPr>
              <a:t>Nf6, d3, Bc5, c3</a:t>
            </a:r>
            <a:r>
              <a:rPr lang="de"/>
              <a:t>, </a:t>
            </a:r>
            <a:r>
              <a:rPr lang="de">
                <a:solidFill>
                  <a:srgbClr val="0000FF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v6 (5.76%):   &lt;e4, e5, Nf3, Nc6, Bc4, Bc5, c3, Nf6, </a:t>
            </a:r>
            <a:r>
              <a:rPr lang="de">
                <a:solidFill>
                  <a:srgbClr val="FF00FF"/>
                </a:solidFill>
              </a:rPr>
              <a:t>b4</a:t>
            </a:r>
            <a:r>
              <a:rPr lang="de"/>
              <a:t>, </a:t>
            </a:r>
            <a:r>
              <a:rPr lang="de">
                <a:solidFill>
                  <a:srgbClr val="FF00FF"/>
                </a:solidFill>
              </a:rPr>
              <a:t>Bb6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v7 (3.61%):   &lt;e4, e5, Nf3, Nc6, Bc4, Bc5, </a:t>
            </a:r>
            <a:r>
              <a:rPr lang="de">
                <a:solidFill>
                  <a:srgbClr val="00FFFF"/>
                </a:solidFill>
              </a:rPr>
              <a:t>O-O</a:t>
            </a:r>
            <a:r>
              <a:rPr lang="de"/>
              <a:t>, Nf6, d3, d6&gt;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The sequence of the gray </a:t>
            </a:r>
            <a:r>
              <a:rPr lang="de"/>
              <a:t>activities</a:t>
            </a:r>
            <a:r>
              <a:rPr lang="de"/>
              <a:t> (e.g. e4,e5,...)  can be found in 1390 (</a:t>
            </a:r>
            <a:r>
              <a:rPr b="1" lang="de"/>
              <a:t>87</a:t>
            </a:r>
            <a:r>
              <a:rPr b="1" lang="de"/>
              <a:t>, </a:t>
            </a:r>
            <a:r>
              <a:rPr b="1" lang="de"/>
              <a:t>86 %</a:t>
            </a:r>
            <a:r>
              <a:rPr lang="de"/>
              <a:t>) games.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>
            <p:ph idx="4294967295" type="body"/>
          </p:nvPr>
        </p:nvSpPr>
        <p:spPr>
          <a:xfrm>
            <a:off x="4127800" y="366325"/>
            <a:ext cx="48321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Variants: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v1 (26.63%): &lt;e4, e5, Nf3, Nc6, Bc4, Bc5,  c3,  Nf6,  d3,  d6&gt;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v2 (21.38%): &lt;e4, e5, Nf3, Nc6, Bc4, Bc5, c3 , Nf6,  d3,  </a:t>
            </a:r>
            <a:r>
              <a:rPr lang="de">
                <a:solidFill>
                  <a:srgbClr val="FF0000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v3 (16.76%): &lt;e4, e5, Nf3, Nc6, Bc4, Bc5, c3,  Nf6,  </a:t>
            </a:r>
            <a:r>
              <a:rPr lang="de">
                <a:solidFill>
                  <a:srgbClr val="FF0000"/>
                </a:solidFill>
              </a:rPr>
              <a:t>d4</a:t>
            </a:r>
            <a:r>
              <a:rPr lang="de"/>
              <a:t>,  </a:t>
            </a:r>
            <a:r>
              <a:rPr lang="de">
                <a:solidFill>
                  <a:srgbClr val="FF0000"/>
                </a:solidFill>
              </a:rPr>
              <a:t>exd4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v4 (7.27%):   &lt;e4, e5, Nf3, Nc6, Bc4, </a:t>
            </a:r>
            <a:r>
              <a:rPr lang="de">
                <a:solidFill>
                  <a:srgbClr val="FF0000"/>
                </a:solidFill>
              </a:rPr>
              <a:t>Nf6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d3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Bc5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c3</a:t>
            </a:r>
            <a:r>
              <a:rPr lang="de"/>
              <a:t>,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v5 (6.45%):   &lt;e4, e5, Nf3, Nc6, Bc4, </a:t>
            </a:r>
            <a:r>
              <a:rPr lang="de">
                <a:solidFill>
                  <a:srgbClr val="FF0000"/>
                </a:solidFill>
              </a:rPr>
              <a:t>Nf6, d3, Bc5, c3</a:t>
            </a:r>
            <a:r>
              <a:rPr lang="de"/>
              <a:t>, </a:t>
            </a:r>
            <a:r>
              <a:rPr lang="de">
                <a:solidFill>
                  <a:srgbClr val="0000FF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v6 (5.76%):   &lt;e4, e5, Nf3, Nc6, Bc4, Bc5, c3, Nf6, </a:t>
            </a:r>
            <a:r>
              <a:rPr lang="de">
                <a:solidFill>
                  <a:srgbClr val="FF00FF"/>
                </a:solidFill>
              </a:rPr>
              <a:t>b4</a:t>
            </a:r>
            <a:r>
              <a:rPr lang="de"/>
              <a:t>, </a:t>
            </a:r>
            <a:r>
              <a:rPr lang="de">
                <a:solidFill>
                  <a:srgbClr val="FF00FF"/>
                </a:solidFill>
              </a:rPr>
              <a:t>Bb6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v7 (3.61%):   &lt;e4, e5, Nf3, Nc6, Bc4, Bc5, </a:t>
            </a:r>
            <a:r>
              <a:rPr lang="de">
                <a:solidFill>
                  <a:srgbClr val="00FFFF"/>
                </a:solidFill>
              </a:rPr>
              <a:t>O-O</a:t>
            </a:r>
            <a:r>
              <a:rPr lang="de"/>
              <a:t>, Nf6, d3, d6&gt;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The sequence of the gray activities (e.g. e4,e5,...)  can be found in 1390 (</a:t>
            </a:r>
            <a:r>
              <a:rPr b="1" lang="de"/>
              <a:t>87, 86 %</a:t>
            </a:r>
            <a:r>
              <a:rPr lang="de"/>
              <a:t>) games.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>
            <a:off x="1474874" y="2927500"/>
            <a:ext cx="1203680" cy="1262797"/>
          </a:xfrm>
          <a:custGeom>
            <a:rect b="b" l="l" r="r" t="t"/>
            <a:pathLst>
              <a:path extrusionOk="0" h="58517" w="49185">
                <a:moveTo>
                  <a:pt x="2814" y="0"/>
                </a:moveTo>
                <a:cubicBezTo>
                  <a:pt x="-2968" y="11555"/>
                  <a:pt x="1187" y="26982"/>
                  <a:pt x="6965" y="38539"/>
                </a:cubicBezTo>
                <a:cubicBezTo>
                  <a:pt x="10589" y="45787"/>
                  <a:pt x="14540" y="54182"/>
                  <a:pt x="21787" y="57808"/>
                </a:cubicBezTo>
                <a:cubicBezTo>
                  <a:pt x="31622" y="62728"/>
                  <a:pt x="57121" y="39652"/>
                  <a:pt x="46690" y="36167"/>
                </a:cubicBezTo>
              </a:path>
            </a:pathLst>
          </a:custGeom>
          <a:noFill/>
          <a:ln cap="flat" cmpd="sng" w="28575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sp>
      <p:sp>
        <p:nvSpPr>
          <p:cNvPr id="148" name="Google Shape;148;p23"/>
          <p:cNvSpPr/>
          <p:nvPr/>
        </p:nvSpPr>
        <p:spPr>
          <a:xfrm>
            <a:off x="1045783" y="474325"/>
            <a:ext cx="1711250" cy="4476475"/>
          </a:xfrm>
          <a:custGeom>
            <a:rect b="b" l="l" r="r" t="t"/>
            <a:pathLst>
              <a:path extrusionOk="0" h="179059" w="68450">
                <a:moveTo>
                  <a:pt x="15978" y="0"/>
                </a:moveTo>
                <a:cubicBezTo>
                  <a:pt x="15210" y="6900"/>
                  <a:pt x="13908" y="14974"/>
                  <a:pt x="17757" y="20752"/>
                </a:cubicBezTo>
                <a:cubicBezTo>
                  <a:pt x="20720" y="25200"/>
                  <a:pt x="26588" y="26777"/>
                  <a:pt x="31097" y="29646"/>
                </a:cubicBezTo>
                <a:cubicBezTo>
                  <a:pt x="41303" y="36140"/>
                  <a:pt x="53945" y="46992"/>
                  <a:pt x="52442" y="58995"/>
                </a:cubicBezTo>
                <a:cubicBezTo>
                  <a:pt x="50911" y="71220"/>
                  <a:pt x="44490" y="85208"/>
                  <a:pt x="33469" y="90715"/>
                </a:cubicBezTo>
                <a:cubicBezTo>
                  <a:pt x="22439" y="96227"/>
                  <a:pt x="-4019" y="96165"/>
                  <a:pt x="562" y="107613"/>
                </a:cubicBezTo>
                <a:cubicBezTo>
                  <a:pt x="6274" y="121888"/>
                  <a:pt x="28860" y="121032"/>
                  <a:pt x="44141" y="122733"/>
                </a:cubicBezTo>
                <a:cubicBezTo>
                  <a:pt x="49489" y="123328"/>
                  <a:pt x="56345" y="121003"/>
                  <a:pt x="60150" y="124808"/>
                </a:cubicBezTo>
                <a:cubicBezTo>
                  <a:pt x="64561" y="129219"/>
                  <a:pt x="44896" y="130809"/>
                  <a:pt x="45920" y="136963"/>
                </a:cubicBezTo>
                <a:cubicBezTo>
                  <a:pt x="46384" y="139751"/>
                  <a:pt x="49697" y="141253"/>
                  <a:pt x="50960" y="143781"/>
                </a:cubicBezTo>
                <a:cubicBezTo>
                  <a:pt x="52944" y="147751"/>
                  <a:pt x="54257" y="152432"/>
                  <a:pt x="53628" y="156825"/>
                </a:cubicBezTo>
                <a:cubicBezTo>
                  <a:pt x="52933" y="161682"/>
                  <a:pt x="46250" y="166619"/>
                  <a:pt x="48884" y="170758"/>
                </a:cubicBezTo>
                <a:cubicBezTo>
                  <a:pt x="52687" y="176735"/>
                  <a:pt x="64519" y="173165"/>
                  <a:pt x="68450" y="179059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4294967295" type="body"/>
          </p:nvPr>
        </p:nvSpPr>
        <p:spPr>
          <a:xfrm>
            <a:off x="4127800" y="366325"/>
            <a:ext cx="48321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Variants: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v1 (26.63%): &lt;e4, e5, Nf3, Nc6, Bc4, Bc5,  c3,  Nf6,  d3, 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v2 (21.38%): &lt;e4, e5, Nf3, Nc6, Bc4, Bc5, c3 , Nf6,  d3,  </a:t>
            </a:r>
            <a:r>
              <a:rPr b="1" lang="de">
                <a:solidFill>
                  <a:srgbClr val="FF0000"/>
                </a:solidFill>
              </a:rPr>
              <a:t>a6</a:t>
            </a:r>
            <a:r>
              <a:rPr b="1" lang="de"/>
              <a:t>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v3 (16.76%): &lt;e4, e5, Nf3, Nc6, Bc4, Bc5, c3,  Nf6,  </a:t>
            </a:r>
            <a:r>
              <a:rPr lang="de">
                <a:solidFill>
                  <a:srgbClr val="FF0000"/>
                </a:solidFill>
              </a:rPr>
              <a:t>d4</a:t>
            </a:r>
            <a:r>
              <a:rPr lang="de"/>
              <a:t>,  </a:t>
            </a:r>
            <a:r>
              <a:rPr lang="de">
                <a:solidFill>
                  <a:srgbClr val="FF0000"/>
                </a:solidFill>
              </a:rPr>
              <a:t>exd4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v4 (7.27%):   &lt;e4, e5, Nf3, Nc6, Bc4, </a:t>
            </a:r>
            <a:r>
              <a:rPr lang="de">
                <a:solidFill>
                  <a:srgbClr val="FF0000"/>
                </a:solidFill>
              </a:rPr>
              <a:t>Nf6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d3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Bc5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c3</a:t>
            </a:r>
            <a:r>
              <a:rPr lang="de"/>
              <a:t>,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v5 (6.45%):   &lt;e4, e5, Nf3, Nc6, Bc4, </a:t>
            </a:r>
            <a:r>
              <a:rPr lang="de">
                <a:solidFill>
                  <a:srgbClr val="FF0000"/>
                </a:solidFill>
              </a:rPr>
              <a:t>Nf6, d3, Bc5, c3</a:t>
            </a:r>
            <a:r>
              <a:rPr lang="de"/>
              <a:t>, </a:t>
            </a:r>
            <a:r>
              <a:rPr lang="de">
                <a:solidFill>
                  <a:srgbClr val="0000FF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v6 (5.76%):   &lt;e4, e5, Nf3, Nc6, Bc4, Bc5, c3, Nf6, </a:t>
            </a:r>
            <a:r>
              <a:rPr lang="de">
                <a:solidFill>
                  <a:srgbClr val="FF00FF"/>
                </a:solidFill>
              </a:rPr>
              <a:t>b4</a:t>
            </a:r>
            <a:r>
              <a:rPr lang="de"/>
              <a:t>, </a:t>
            </a:r>
            <a:r>
              <a:rPr lang="de">
                <a:solidFill>
                  <a:srgbClr val="FF00FF"/>
                </a:solidFill>
              </a:rPr>
              <a:t>Bb6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v7 (3.61%):   &lt;e4, e5, Nf3, Nc6, Bc4, Bc5, </a:t>
            </a:r>
            <a:r>
              <a:rPr lang="de">
                <a:solidFill>
                  <a:srgbClr val="00FFFF"/>
                </a:solidFill>
              </a:rPr>
              <a:t>O-O</a:t>
            </a:r>
            <a:r>
              <a:rPr lang="de"/>
              <a:t>, Nf6, d3, d6&gt;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The sequence of the gray activities (e.g. e4,e5,...)  can be found in 1390 (</a:t>
            </a:r>
            <a:r>
              <a:rPr b="1" lang="de"/>
              <a:t>87, 86 %</a:t>
            </a:r>
            <a:r>
              <a:rPr lang="de"/>
              <a:t>) games.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857384" y="348325"/>
            <a:ext cx="1936725" cy="4587650"/>
          </a:xfrm>
          <a:custGeom>
            <a:rect b="b" l="l" r="r" t="t"/>
            <a:pathLst>
              <a:path extrusionOk="0" h="183506" w="77469">
                <a:moveTo>
                  <a:pt x="22032" y="0"/>
                </a:moveTo>
                <a:cubicBezTo>
                  <a:pt x="22032" y="9961"/>
                  <a:pt x="21102" y="21854"/>
                  <a:pt x="27664" y="29349"/>
                </a:cubicBezTo>
                <a:cubicBezTo>
                  <a:pt x="32625" y="35016"/>
                  <a:pt x="38911" y="39547"/>
                  <a:pt x="45451" y="43283"/>
                </a:cubicBezTo>
                <a:cubicBezTo>
                  <a:pt x="49605" y="45656"/>
                  <a:pt x="55205" y="47638"/>
                  <a:pt x="56717" y="52177"/>
                </a:cubicBezTo>
                <a:cubicBezTo>
                  <a:pt x="59223" y="59699"/>
                  <a:pt x="54121" y="67823"/>
                  <a:pt x="52566" y="75597"/>
                </a:cubicBezTo>
                <a:cubicBezTo>
                  <a:pt x="50174" y="87557"/>
                  <a:pt x="36585" y="96571"/>
                  <a:pt x="24700" y="99313"/>
                </a:cubicBezTo>
                <a:cubicBezTo>
                  <a:pt x="18152" y="100823"/>
                  <a:pt x="3577" y="102966"/>
                  <a:pt x="6912" y="108800"/>
                </a:cubicBezTo>
                <a:cubicBezTo>
                  <a:pt x="10686" y="115403"/>
                  <a:pt x="20326" y="116286"/>
                  <a:pt x="27664" y="118286"/>
                </a:cubicBezTo>
                <a:cubicBezTo>
                  <a:pt x="38162" y="121148"/>
                  <a:pt x="48541" y="125089"/>
                  <a:pt x="59385" y="125994"/>
                </a:cubicBezTo>
                <a:cubicBezTo>
                  <a:pt x="62867" y="126285"/>
                  <a:pt x="69259" y="127608"/>
                  <a:pt x="68575" y="131034"/>
                </a:cubicBezTo>
                <a:cubicBezTo>
                  <a:pt x="67449" y="136672"/>
                  <a:pt x="58984" y="137755"/>
                  <a:pt x="53456" y="139334"/>
                </a:cubicBezTo>
                <a:cubicBezTo>
                  <a:pt x="40262" y="143103"/>
                  <a:pt x="26449" y="144304"/>
                  <a:pt x="13138" y="147635"/>
                </a:cubicBezTo>
                <a:cubicBezTo>
                  <a:pt x="8239" y="148861"/>
                  <a:pt x="926" y="150362"/>
                  <a:pt x="94" y="155343"/>
                </a:cubicBezTo>
                <a:cubicBezTo>
                  <a:pt x="-281" y="157587"/>
                  <a:pt x="2626" y="159125"/>
                  <a:pt x="3948" y="160976"/>
                </a:cubicBezTo>
                <a:cubicBezTo>
                  <a:pt x="6913" y="165127"/>
                  <a:pt x="9976" y="169833"/>
                  <a:pt x="14620" y="171944"/>
                </a:cubicBezTo>
                <a:cubicBezTo>
                  <a:pt x="22015" y="175305"/>
                  <a:pt x="30559" y="175199"/>
                  <a:pt x="38633" y="176095"/>
                </a:cubicBezTo>
                <a:cubicBezTo>
                  <a:pt x="51732" y="177548"/>
                  <a:pt x="64290" y="183506"/>
                  <a:pt x="77469" y="183506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>
            <p:ph idx="4294967295" type="body"/>
          </p:nvPr>
        </p:nvSpPr>
        <p:spPr>
          <a:xfrm>
            <a:off x="4127800" y="366325"/>
            <a:ext cx="48321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Variants: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v1 (26.63%): &lt;e4, e5, Nf3, Nc6, Bc4, Bc5,  c3,  Nf6,  d3, 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v2 (21.38%): &lt;e4, e5, Nf3, Nc6, Bc4, Bc5, c3 , Nf6,  d3,  </a:t>
            </a:r>
            <a:r>
              <a:rPr lang="de">
                <a:solidFill>
                  <a:srgbClr val="FF0000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v3 (16.76%): &lt;e4, e5, Nf3, Nc6, Bc4, Bc5, c3,  Nf6,  </a:t>
            </a:r>
            <a:r>
              <a:rPr b="1" lang="de">
                <a:solidFill>
                  <a:srgbClr val="FF0000"/>
                </a:solidFill>
              </a:rPr>
              <a:t>d4</a:t>
            </a:r>
            <a:r>
              <a:rPr b="1" lang="de"/>
              <a:t>,  </a:t>
            </a:r>
            <a:r>
              <a:rPr b="1" lang="de">
                <a:solidFill>
                  <a:srgbClr val="FF0000"/>
                </a:solidFill>
              </a:rPr>
              <a:t>exd4</a:t>
            </a:r>
            <a:r>
              <a:rPr b="1" lang="de"/>
              <a:t>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v4 (7.27%):   &lt;e4, e5, Nf3, Nc6, Bc4, </a:t>
            </a:r>
            <a:r>
              <a:rPr lang="de">
                <a:solidFill>
                  <a:srgbClr val="FF0000"/>
                </a:solidFill>
              </a:rPr>
              <a:t>Nf6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d3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Bc5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c3</a:t>
            </a:r>
            <a:r>
              <a:rPr lang="de"/>
              <a:t>,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v5 (6.45%):   &lt;e4, e5, Nf3, Nc6, Bc4, </a:t>
            </a:r>
            <a:r>
              <a:rPr lang="de">
                <a:solidFill>
                  <a:srgbClr val="FF0000"/>
                </a:solidFill>
              </a:rPr>
              <a:t>Nf6, d3, Bc5, c3</a:t>
            </a:r>
            <a:r>
              <a:rPr lang="de"/>
              <a:t>, </a:t>
            </a:r>
            <a:r>
              <a:rPr lang="de">
                <a:solidFill>
                  <a:srgbClr val="0000FF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v6 (5.76%):   &lt;e4, e5, Nf3, Nc6, Bc4, Bc5, c3, Nf6, </a:t>
            </a:r>
            <a:r>
              <a:rPr lang="de">
                <a:solidFill>
                  <a:srgbClr val="FF00FF"/>
                </a:solidFill>
              </a:rPr>
              <a:t>b4</a:t>
            </a:r>
            <a:r>
              <a:rPr lang="de"/>
              <a:t>, </a:t>
            </a:r>
            <a:r>
              <a:rPr lang="de">
                <a:solidFill>
                  <a:srgbClr val="FF00FF"/>
                </a:solidFill>
              </a:rPr>
              <a:t>Bb6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v7 (3.61%):   &lt;e4, e5, Nf3, Nc6, Bc4, Bc5, </a:t>
            </a:r>
            <a:r>
              <a:rPr lang="de">
                <a:solidFill>
                  <a:srgbClr val="00FFFF"/>
                </a:solidFill>
              </a:rPr>
              <a:t>O-O</a:t>
            </a:r>
            <a:r>
              <a:rPr lang="de"/>
              <a:t>, Nf6, d3, d6&gt;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The sequence of the gray activities (e.g. e4,e5,...)  can be found in 1390 (</a:t>
            </a:r>
            <a:r>
              <a:rPr b="1" lang="de"/>
              <a:t>87, 86 %</a:t>
            </a:r>
            <a:r>
              <a:rPr lang="de"/>
              <a:t>) games.</a:t>
            </a:r>
            <a:endParaRPr/>
          </a:p>
        </p:txBody>
      </p:sp>
      <p:sp>
        <p:nvSpPr>
          <p:cNvPr id="164" name="Google Shape;164;p25"/>
          <p:cNvSpPr/>
          <p:nvPr/>
        </p:nvSpPr>
        <p:spPr>
          <a:xfrm>
            <a:off x="1131088" y="415025"/>
            <a:ext cx="2831525" cy="4528375"/>
          </a:xfrm>
          <a:custGeom>
            <a:rect b="b" l="l" r="r" t="t"/>
            <a:pathLst>
              <a:path extrusionOk="0" h="181135" w="113261">
                <a:moveTo>
                  <a:pt x="11972" y="0"/>
                </a:moveTo>
                <a:cubicBezTo>
                  <a:pt x="11972" y="9325"/>
                  <a:pt x="10888" y="20290"/>
                  <a:pt x="16715" y="27571"/>
                </a:cubicBezTo>
                <a:cubicBezTo>
                  <a:pt x="23397" y="35921"/>
                  <a:pt x="35241" y="38686"/>
                  <a:pt x="42803" y="46248"/>
                </a:cubicBezTo>
                <a:cubicBezTo>
                  <a:pt x="48298" y="51743"/>
                  <a:pt x="46869" y="61679"/>
                  <a:pt x="45768" y="69371"/>
                </a:cubicBezTo>
                <a:cubicBezTo>
                  <a:pt x="44919" y="75300"/>
                  <a:pt x="37882" y="78467"/>
                  <a:pt x="34799" y="83601"/>
                </a:cubicBezTo>
                <a:cubicBezTo>
                  <a:pt x="32766" y="86986"/>
                  <a:pt x="32319" y="92430"/>
                  <a:pt x="28573" y="93680"/>
                </a:cubicBezTo>
                <a:cubicBezTo>
                  <a:pt x="19791" y="96609"/>
                  <a:pt x="8438" y="94842"/>
                  <a:pt x="1892" y="101388"/>
                </a:cubicBezTo>
                <a:cubicBezTo>
                  <a:pt x="-1671" y="104951"/>
                  <a:pt x="452" y="113764"/>
                  <a:pt x="4857" y="116211"/>
                </a:cubicBezTo>
                <a:cubicBezTo>
                  <a:pt x="16429" y="122639"/>
                  <a:pt x="30588" y="122643"/>
                  <a:pt x="43693" y="124512"/>
                </a:cubicBezTo>
                <a:cubicBezTo>
                  <a:pt x="60904" y="126967"/>
                  <a:pt x="82193" y="128253"/>
                  <a:pt x="95276" y="116804"/>
                </a:cubicBezTo>
                <a:cubicBezTo>
                  <a:pt x="104512" y="108721"/>
                  <a:pt x="103577" y="93206"/>
                  <a:pt x="103577" y="80933"/>
                </a:cubicBezTo>
                <a:cubicBezTo>
                  <a:pt x="103577" y="72485"/>
                  <a:pt x="101584" y="56759"/>
                  <a:pt x="93201" y="57809"/>
                </a:cubicBezTo>
                <a:cubicBezTo>
                  <a:pt x="88376" y="58413"/>
                  <a:pt x="83252" y="64624"/>
                  <a:pt x="84307" y="69371"/>
                </a:cubicBezTo>
                <a:cubicBezTo>
                  <a:pt x="85180" y="73299"/>
                  <a:pt x="88902" y="76341"/>
                  <a:pt x="89347" y="80340"/>
                </a:cubicBezTo>
                <a:cubicBezTo>
                  <a:pt x="90320" y="89081"/>
                  <a:pt x="85119" y="99182"/>
                  <a:pt x="89643" y="106724"/>
                </a:cubicBezTo>
                <a:cubicBezTo>
                  <a:pt x="94540" y="114888"/>
                  <a:pt x="107647" y="116784"/>
                  <a:pt x="110988" y="125698"/>
                </a:cubicBezTo>
                <a:cubicBezTo>
                  <a:pt x="113909" y="133491"/>
                  <a:pt x="112767" y="142278"/>
                  <a:pt x="112767" y="150600"/>
                </a:cubicBezTo>
                <a:cubicBezTo>
                  <a:pt x="112767" y="157141"/>
                  <a:pt x="114530" y="164487"/>
                  <a:pt x="111284" y="170166"/>
                </a:cubicBezTo>
                <a:cubicBezTo>
                  <a:pt x="105220" y="180775"/>
                  <a:pt x="87893" y="177263"/>
                  <a:pt x="76303" y="18113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 txBox="1"/>
          <p:nvPr>
            <p:ph idx="4294967295" type="body"/>
          </p:nvPr>
        </p:nvSpPr>
        <p:spPr>
          <a:xfrm>
            <a:off x="4127800" y="366325"/>
            <a:ext cx="4832100" cy="4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Variants: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v1 (26.63%): &lt;e4, e5, Nf3, Nc6, Bc4, Bc5,  c3,  Nf6,  d3, 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v2 (21.38%): &lt;e4, e5, Nf3, Nc6, Bc4, Bc5, c3 , Nf6,  d3,  </a:t>
            </a:r>
            <a:r>
              <a:rPr lang="de">
                <a:solidFill>
                  <a:srgbClr val="FF0000"/>
                </a:solidFill>
              </a:rPr>
              <a:t>a6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v3 (16.76%): &lt;e4, e5, Nf3, Nc6, Bc4, Bc5, c3,  Nf6,  </a:t>
            </a:r>
            <a:r>
              <a:rPr lang="de">
                <a:solidFill>
                  <a:srgbClr val="FF0000"/>
                </a:solidFill>
              </a:rPr>
              <a:t>d4</a:t>
            </a:r>
            <a:r>
              <a:rPr lang="de"/>
              <a:t>,  </a:t>
            </a:r>
            <a:r>
              <a:rPr lang="de">
                <a:solidFill>
                  <a:srgbClr val="FF0000"/>
                </a:solidFill>
              </a:rPr>
              <a:t>exd4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v4 (7.27%):   &lt;e4, e5, Nf3, Nc6, Bc4, </a:t>
            </a:r>
            <a:r>
              <a:rPr lang="de">
                <a:solidFill>
                  <a:srgbClr val="FF0000"/>
                </a:solidFill>
              </a:rPr>
              <a:t>Nf6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d3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Bc5</a:t>
            </a:r>
            <a:r>
              <a:rPr lang="de"/>
              <a:t>, </a:t>
            </a:r>
            <a:r>
              <a:rPr lang="de">
                <a:solidFill>
                  <a:srgbClr val="FF0000"/>
                </a:solidFill>
              </a:rPr>
              <a:t>c3</a:t>
            </a:r>
            <a:r>
              <a:rPr lang="de"/>
              <a:t>, d6&gt;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v5 (6.45%):   &lt;e4, e5, Nf3, Nc6, Bc4, </a:t>
            </a:r>
            <a:r>
              <a:rPr b="1" lang="de">
                <a:solidFill>
                  <a:srgbClr val="FF0000"/>
                </a:solidFill>
              </a:rPr>
              <a:t>Nf6, d3, Bc5, c3</a:t>
            </a:r>
            <a:r>
              <a:rPr b="1" lang="de"/>
              <a:t>, </a:t>
            </a:r>
            <a:r>
              <a:rPr b="1" lang="de">
                <a:solidFill>
                  <a:srgbClr val="0000FF"/>
                </a:solidFill>
              </a:rPr>
              <a:t>a6</a:t>
            </a:r>
            <a:r>
              <a:rPr b="1" lang="de"/>
              <a:t>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v6 (5.76%):   &lt;e4, e5, Nf3, Nc6, Bc4, Bc5, c3, Nf6, </a:t>
            </a:r>
            <a:r>
              <a:rPr lang="de">
                <a:solidFill>
                  <a:srgbClr val="FF00FF"/>
                </a:solidFill>
              </a:rPr>
              <a:t>b4</a:t>
            </a:r>
            <a:r>
              <a:rPr lang="de"/>
              <a:t>, </a:t>
            </a:r>
            <a:r>
              <a:rPr lang="de">
                <a:solidFill>
                  <a:srgbClr val="FF00FF"/>
                </a:solidFill>
              </a:rPr>
              <a:t>Bb6</a:t>
            </a:r>
            <a:r>
              <a:rPr lang="de"/>
              <a:t>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v7 (3.61%):   &lt;e4, e5, Nf3, Nc6, Bc4, Bc5, </a:t>
            </a:r>
            <a:r>
              <a:rPr lang="de">
                <a:solidFill>
                  <a:srgbClr val="00FFFF"/>
                </a:solidFill>
              </a:rPr>
              <a:t>O-O</a:t>
            </a:r>
            <a:r>
              <a:rPr lang="de"/>
              <a:t>, Nf6, d3, d6&gt;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The sequence of the gray activities (e.g. e4,e5,...)  can be found in 1390 (</a:t>
            </a:r>
            <a:r>
              <a:rPr b="1" lang="de"/>
              <a:t>87, 86 %</a:t>
            </a:r>
            <a:r>
              <a:rPr lang="de"/>
              <a:t>) games.</a:t>
            </a:r>
            <a:endParaRPr/>
          </a:p>
        </p:txBody>
      </p:sp>
      <p:sp>
        <p:nvSpPr>
          <p:cNvPr id="172" name="Google Shape;172;p26"/>
          <p:cNvSpPr/>
          <p:nvPr/>
        </p:nvSpPr>
        <p:spPr>
          <a:xfrm>
            <a:off x="1100227" y="429850"/>
            <a:ext cx="1575275" cy="4528375"/>
          </a:xfrm>
          <a:custGeom>
            <a:rect b="b" l="l" r="r" t="t"/>
            <a:pathLst>
              <a:path extrusionOk="0" h="181135" w="63011">
                <a:moveTo>
                  <a:pt x="13207" y="0"/>
                </a:moveTo>
                <a:cubicBezTo>
                  <a:pt x="12188" y="8136"/>
                  <a:pt x="12246" y="18761"/>
                  <a:pt x="18543" y="24013"/>
                </a:cubicBezTo>
                <a:cubicBezTo>
                  <a:pt x="29010" y="32744"/>
                  <a:pt x="44444" y="39071"/>
                  <a:pt x="48189" y="52177"/>
                </a:cubicBezTo>
                <a:cubicBezTo>
                  <a:pt x="50190" y="59178"/>
                  <a:pt x="48482" y="67306"/>
                  <a:pt x="45224" y="73818"/>
                </a:cubicBezTo>
                <a:cubicBezTo>
                  <a:pt x="43183" y="77899"/>
                  <a:pt x="38726" y="82950"/>
                  <a:pt x="41074" y="86862"/>
                </a:cubicBezTo>
                <a:cubicBezTo>
                  <a:pt x="46067" y="95181"/>
                  <a:pt x="51700" y="103099"/>
                  <a:pt x="57082" y="111171"/>
                </a:cubicBezTo>
                <a:cubicBezTo>
                  <a:pt x="59856" y="115331"/>
                  <a:pt x="63408" y="120658"/>
                  <a:pt x="61826" y="125401"/>
                </a:cubicBezTo>
                <a:cubicBezTo>
                  <a:pt x="60176" y="130348"/>
                  <a:pt x="52983" y="131384"/>
                  <a:pt x="47892" y="132516"/>
                </a:cubicBezTo>
                <a:cubicBezTo>
                  <a:pt x="44276" y="133320"/>
                  <a:pt x="40005" y="136350"/>
                  <a:pt x="36923" y="134295"/>
                </a:cubicBezTo>
                <a:cubicBezTo>
                  <a:pt x="29349" y="129246"/>
                  <a:pt x="29754" y="117519"/>
                  <a:pt x="27140" y="108800"/>
                </a:cubicBezTo>
                <a:cubicBezTo>
                  <a:pt x="26223" y="105742"/>
                  <a:pt x="26439" y="101335"/>
                  <a:pt x="23583" y="99906"/>
                </a:cubicBezTo>
                <a:cubicBezTo>
                  <a:pt x="16444" y="96335"/>
                  <a:pt x="4496" y="101464"/>
                  <a:pt x="1349" y="108800"/>
                </a:cubicBezTo>
                <a:cubicBezTo>
                  <a:pt x="-1854" y="116267"/>
                  <a:pt x="1791" y="125095"/>
                  <a:pt x="3127" y="133109"/>
                </a:cubicBezTo>
                <a:cubicBezTo>
                  <a:pt x="4325" y="140296"/>
                  <a:pt x="6094" y="148031"/>
                  <a:pt x="10835" y="153564"/>
                </a:cubicBezTo>
                <a:cubicBezTo>
                  <a:pt x="16187" y="159810"/>
                  <a:pt x="25422" y="161191"/>
                  <a:pt x="32476" y="165422"/>
                </a:cubicBezTo>
                <a:cubicBezTo>
                  <a:pt x="35375" y="167161"/>
                  <a:pt x="35803" y="171688"/>
                  <a:pt x="38702" y="173427"/>
                </a:cubicBezTo>
                <a:cubicBezTo>
                  <a:pt x="45992" y="177800"/>
                  <a:pt x="54765" y="179068"/>
                  <a:pt x="63011" y="181135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3" name="Google Shape;173;p26"/>
          <p:cNvSpPr/>
          <p:nvPr/>
        </p:nvSpPr>
        <p:spPr>
          <a:xfrm>
            <a:off x="879860" y="3253600"/>
            <a:ext cx="1773425" cy="1749075"/>
          </a:xfrm>
          <a:custGeom>
            <a:rect b="b" l="l" r="r" t="t"/>
            <a:pathLst>
              <a:path extrusionOk="0" h="69963" w="70937">
                <a:moveTo>
                  <a:pt x="8385" y="0"/>
                </a:moveTo>
                <a:cubicBezTo>
                  <a:pt x="2204" y="15446"/>
                  <a:pt x="-5090" y="36671"/>
                  <a:pt x="5124" y="49804"/>
                </a:cubicBezTo>
                <a:cubicBezTo>
                  <a:pt x="19210" y="67915"/>
                  <a:pt x="48676" y="64407"/>
                  <a:pt x="70937" y="69963"/>
                </a:cubicBezTo>
              </a:path>
            </a:pathLst>
          </a:custGeom>
          <a:noFill/>
          <a:ln cap="flat" cmpd="sng" w="28575">
            <a:solidFill>
              <a:srgbClr val="0000FF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800" y="1224000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892800" y="5313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FF0000"/>
                </a:solidFill>
              </a:rPr>
              <a:t>v1 (26.63%)</a:t>
            </a:r>
            <a:br>
              <a:rPr b="1" lang="de" sz="1100"/>
            </a:br>
            <a:r>
              <a:rPr b="1" lang="de" sz="1100"/>
              <a:t>C53</a:t>
            </a:r>
            <a:r>
              <a:rPr lang="de" sz="1100"/>
              <a:t> Italian Game: Classical Variation, Giuoco Pianissimo</a:t>
            </a:r>
            <a:endParaRPr sz="1100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800" y="1223988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5183800" y="531300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FF0000"/>
                </a:solidFill>
              </a:rPr>
              <a:t>v11 (2.91%) </a:t>
            </a:r>
            <a:br>
              <a:rPr b="1" lang="de" sz="1100"/>
            </a:br>
            <a:r>
              <a:rPr b="1" lang="de" sz="1100"/>
              <a:t>C53</a:t>
            </a:r>
            <a:r>
              <a:rPr lang="de" sz="1100"/>
              <a:t> Italian Game: Classical Variation, Giuoco Pianissimo (Trans. from </a:t>
            </a:r>
            <a:r>
              <a:rPr lang="de" sz="1100">
                <a:solidFill>
                  <a:srgbClr val="FF0000"/>
                </a:solidFill>
              </a:rPr>
              <a:t>C23-24</a:t>
            </a:r>
            <a:r>
              <a:rPr lang="de" sz="1100"/>
              <a:t>)</a:t>
            </a:r>
            <a:endParaRPr sz="1100"/>
          </a:p>
        </p:txBody>
      </p:sp>
      <p:sp>
        <p:nvSpPr>
          <p:cNvPr id="183" name="Google Shape;183;p27"/>
          <p:cNvSpPr txBox="1"/>
          <p:nvPr/>
        </p:nvSpPr>
        <p:spPr>
          <a:xfrm>
            <a:off x="2379075" y="4454225"/>
            <a:ext cx="50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Same product 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after 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last activity - Transposition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89" name="Google Shape;189;p28" title="sd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195" y="1225735"/>
            <a:ext cx="2880000" cy="28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5192200" y="533025"/>
            <a:ext cx="322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v10 (2.91%)</a:t>
            </a:r>
            <a:br>
              <a:rPr lang="de" sz="1100">
                <a:latin typeface="Roboto"/>
                <a:ea typeface="Roboto"/>
                <a:cs typeface="Roboto"/>
                <a:sym typeface="Roboto"/>
              </a:rPr>
            </a:br>
            <a:r>
              <a:rPr b="1" lang="de" sz="1100">
                <a:solidFill>
                  <a:srgbClr val="FF0000"/>
                </a:solidFill>
              </a:rPr>
              <a:t>C44</a:t>
            </a:r>
            <a:r>
              <a:rPr b="1" lang="de" sz="1100">
                <a:solidFill>
                  <a:srgbClr val="FF0000"/>
                </a:solidFill>
              </a:rPr>
              <a:t> </a:t>
            </a:r>
            <a:r>
              <a:rPr lang="de" sz="1100"/>
              <a:t>Scotch Game: Haxo Gambit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400" y="1225725"/>
            <a:ext cx="2878669" cy="288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894400" y="533023"/>
            <a:ext cx="300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rgbClr val="FF0000"/>
                </a:solidFill>
              </a:rPr>
              <a:t>v2 (16.76%)</a:t>
            </a:r>
            <a:br>
              <a:rPr b="1" lang="de" sz="1100"/>
            </a:br>
            <a:r>
              <a:rPr b="1" lang="de" sz="1100"/>
              <a:t>C53</a:t>
            </a:r>
            <a:r>
              <a:rPr lang="de" sz="1100"/>
              <a:t> Italian Game: Classical Variation, Center Attack</a:t>
            </a:r>
            <a:endParaRPr sz="1100"/>
          </a:p>
        </p:txBody>
      </p:sp>
      <p:sp>
        <p:nvSpPr>
          <p:cNvPr id="193" name="Google Shape;193;p28"/>
          <p:cNvSpPr txBox="1"/>
          <p:nvPr/>
        </p:nvSpPr>
        <p:spPr>
          <a:xfrm>
            <a:off x="2379075" y="4454225"/>
            <a:ext cx="507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Same product after last activity - Transposition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Discovery Methods</a:t>
            </a:r>
            <a:endParaRPr/>
          </a:p>
        </p:txBody>
      </p:sp>
      <p:sp>
        <p:nvSpPr>
          <p:cNvPr id="199" name="Google Shape;19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Alpha Miner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Inductive Miner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Heuristic Miner</a:t>
            </a:r>
            <a:endParaRPr sz="2100"/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538" y="1353850"/>
            <a:ext cx="1828875" cy="182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193038"/>
            <a:ext cx="8167657" cy="47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2145638"/>
            <a:ext cx="8839201" cy="2997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775" y="0"/>
            <a:ext cx="7430446" cy="214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Overview &amp; Goals</a:t>
            </a:r>
            <a:endParaRPr/>
          </a:p>
        </p:txBody>
      </p:sp>
      <p:sp>
        <p:nvSpPr>
          <p:cNvPr id="72" name="Google Shape;72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Although chess games do not necessarily have timestamps they are neatly ordered and can be expressed as sequence of moves.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In the following we suggest modelling chess games using process mining tools. We consider the following attributes: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Case ID: The match number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Activity: The move e.g. “e4”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Resource: White or Black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Timestamp: The current turn iteration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The goal is to compare openings - which we define as the first 10 turns - of different users and look for patterns in the generated process model as well as conformance between players.</a:t>
            </a:r>
            <a:endParaRPr/>
          </a:p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925" y="1264900"/>
            <a:ext cx="2194650" cy="1828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8626" y="3422875"/>
            <a:ext cx="1879601" cy="90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75" y="0"/>
            <a:ext cx="16906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450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871" y="535078"/>
            <a:ext cx="1690600" cy="1704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36475"/>
            <a:ext cx="8839199" cy="1426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022" y="281625"/>
            <a:ext cx="2228450" cy="31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3"/>
          <p:cNvSpPr txBox="1"/>
          <p:nvPr/>
        </p:nvSpPr>
        <p:spPr>
          <a:xfrm>
            <a:off x="4824800" y="548425"/>
            <a:ext cx="3209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de">
                <a:latin typeface="Roboto"/>
                <a:ea typeface="Roboto"/>
                <a:cs typeface="Roboto"/>
                <a:sym typeface="Roboto"/>
              </a:rPr>
              <a:t>Heuristic Miner expresses the five expected activities in the petri net in correct order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2719975" y="785600"/>
            <a:ext cx="2178950" cy="1971425"/>
          </a:xfrm>
          <a:custGeom>
            <a:rect b="b" l="l" r="r" t="t"/>
            <a:pathLst>
              <a:path extrusionOk="0" h="78857" w="87158">
                <a:moveTo>
                  <a:pt x="87158" y="0"/>
                </a:moveTo>
                <a:cubicBezTo>
                  <a:pt x="76005" y="6698"/>
                  <a:pt x="64950" y="14314"/>
                  <a:pt x="56623" y="24310"/>
                </a:cubicBezTo>
                <a:cubicBezTo>
                  <a:pt x="39849" y="44446"/>
                  <a:pt x="26208" y="78857"/>
                  <a:pt x="0" y="788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232" name="Google Shape;232;p33"/>
          <p:cNvSpPr/>
          <p:nvPr/>
        </p:nvSpPr>
        <p:spPr>
          <a:xfrm>
            <a:off x="3031250" y="807850"/>
            <a:ext cx="1860275" cy="3194300"/>
          </a:xfrm>
          <a:custGeom>
            <a:rect b="b" l="l" r="r" t="t"/>
            <a:pathLst>
              <a:path extrusionOk="0" h="127772" w="74411">
                <a:moveTo>
                  <a:pt x="74411" y="0"/>
                </a:moveTo>
                <a:cubicBezTo>
                  <a:pt x="61911" y="37416"/>
                  <a:pt x="40419" y="71657"/>
                  <a:pt x="17491" y="103759"/>
                </a:cubicBezTo>
                <a:cubicBezTo>
                  <a:pt x="11736" y="111817"/>
                  <a:pt x="7002" y="120770"/>
                  <a:pt x="0" y="12777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Conformance - “Play like a Grandmaster”</a:t>
            </a:r>
            <a:endParaRPr/>
          </a:p>
        </p:txBody>
      </p:sp>
      <p:sp>
        <p:nvSpPr>
          <p:cNvPr id="238" name="Google Shape;23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graphicFrame>
        <p:nvGraphicFramePr>
          <p:cNvPr id="239" name="Google Shape;239;p34"/>
          <p:cNvGraphicFramePr/>
          <p:nvPr/>
        </p:nvGraphicFramePr>
        <p:xfrm>
          <a:off x="952500" y="135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{320D9613-EEA0-4783-AE8A-07383D92B980}</a:tableStyleId>
              </a:tblPr>
              <a:tblGrid>
                <a:gridCol w="1809750"/>
                <a:gridCol w="1719800"/>
                <a:gridCol w="1914525"/>
                <a:gridCol w="200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ALPHA M.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Eventlog (1581)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Small Snapshot (~20)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Italian Games (~90)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Token based replay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0.843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0.629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0.726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Alignement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0.611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0.391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0.477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0" name="Google Shape;240;p34"/>
          <p:cNvGraphicFramePr/>
          <p:nvPr/>
        </p:nvGraphicFramePr>
        <p:xfrm>
          <a:off x="9525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{320D9613-EEA0-4783-AE8A-07383D92B980}</a:tableStyleId>
              </a:tblPr>
              <a:tblGrid>
                <a:gridCol w="1809750"/>
                <a:gridCol w="1719800"/>
                <a:gridCol w="1914525"/>
                <a:gridCol w="200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INDUCTIVE M.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Token based replay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0.691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0.784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Alignement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0.558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0.786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41" name="Google Shape;241;p34"/>
          <p:cNvGraphicFramePr/>
          <p:nvPr/>
        </p:nvGraphicFramePr>
        <p:xfrm>
          <a:off x="952500" y="379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{320D9613-EEA0-4783-AE8A-07383D92B980}</a:tableStyleId>
              </a:tblPr>
              <a:tblGrid>
                <a:gridCol w="1809750"/>
                <a:gridCol w="1719800"/>
                <a:gridCol w="1914525"/>
                <a:gridCol w="20024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HEURISTICS M.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Token based replay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0.986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0.680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0.856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Alignement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0.973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0.503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0.773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Conformance with Robert Fischer</a:t>
            </a:r>
            <a:endParaRPr/>
          </a:p>
        </p:txBody>
      </p:sp>
      <p:sp>
        <p:nvSpPr>
          <p:cNvPr id="247" name="Google Shape;247;p3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576950"/>
            <a:ext cx="91440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Thanks for watching</a:t>
            </a:r>
            <a:endParaRPr/>
          </a:p>
        </p:txBody>
      </p:sp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900" y="1586787"/>
            <a:ext cx="1329376" cy="2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0050" y="2092736"/>
            <a:ext cx="1244301" cy="4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550" y="2119600"/>
            <a:ext cx="958975" cy="9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25" y="1338550"/>
            <a:ext cx="27622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34945" y="2278125"/>
            <a:ext cx="990886" cy="9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0375" y="245006"/>
            <a:ext cx="1244300" cy="124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6"/>
          <p:cNvPicPr preferRelativeResize="0"/>
          <p:nvPr/>
        </p:nvPicPr>
        <p:blipFill rotWithShape="1">
          <a:blip r:embed="rId9">
            <a:alphaModFix/>
          </a:blip>
          <a:srcRect b="0" l="5806" r="82983" t="0"/>
          <a:stretch/>
        </p:blipFill>
        <p:spPr>
          <a:xfrm>
            <a:off x="5264300" y="1551825"/>
            <a:ext cx="990876" cy="10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/>
        </p:nvSpPr>
        <p:spPr>
          <a:xfrm>
            <a:off x="642950" y="341825"/>
            <a:ext cx="7560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Images: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https://www.shutterstock.com/video/clip-31363114-not-approved-signed-red-ink-stamp-rubber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https://www.promineth.nl/wp-content/uploads/2016/01/Disco1-1024x495.gif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de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https://de.wikipedia.org/wiki/Bobby_Fischer</a:t>
            </a:r>
            <a:r>
              <a:rPr lang="de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Data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are using matches from two different players - namely Dorian and Robert Fischer - as well as some popular openings scrapped from various websites like chess.com in standard pgn notation.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Example PGN: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075" y="2302500"/>
            <a:ext cx="3395591" cy="18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75" y="1612450"/>
            <a:ext cx="2982600" cy="2987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Preprocessing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From PGN to Eventlog</a:t>
            </a:r>
            <a:endParaRPr/>
          </a:p>
        </p:txBody>
      </p:sp>
      <p:sp>
        <p:nvSpPr>
          <p:cNvPr id="90" name="Google Shape;90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Python: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package “chess.pgn” offers a convenient interface to read pgn files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we manually convert every match into a series of moves and save them as json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finally we convert the json to csv where we assign to every move the match number</a:t>
            </a:r>
            <a:r>
              <a:rPr lang="de"/>
              <a:t>, </a:t>
            </a:r>
            <a:r>
              <a:rPr lang="de"/>
              <a:t> colour and turn iteration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R: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filtering rows for: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player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colour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de"/>
              <a:t>turn iteration &lt; 20 (10 turns/player)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Disco: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reading of csv and generating xes logfile</a:t>
            </a:r>
            <a:endParaRPr/>
          </a:p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Methods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&amp;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Results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Disco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de" sz="2100"/>
              <a:t>directly-follows graphs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pm4py (python)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de" sz="2100"/>
              <a:t>alpha miner</a:t>
            </a:r>
            <a:r>
              <a:rPr lang="de" sz="2100"/>
              <a:t>, </a:t>
            </a:r>
            <a:r>
              <a:rPr lang="de" sz="2100"/>
              <a:t> heuristic miner</a:t>
            </a:r>
            <a:r>
              <a:rPr lang="de" sz="2100"/>
              <a:t>, </a:t>
            </a:r>
            <a:r>
              <a:rPr lang="de" sz="2100"/>
              <a:t> inductive miner</a:t>
            </a:r>
            <a:r>
              <a:rPr lang="de" sz="2100"/>
              <a:t>, </a:t>
            </a:r>
            <a:r>
              <a:rPr lang="de" sz="2100"/>
              <a:t> petrinets</a:t>
            </a:r>
            <a:r>
              <a:rPr lang="de" sz="2100"/>
              <a:t>, </a:t>
            </a:r>
            <a:r>
              <a:rPr lang="de" sz="2100"/>
              <a:t> token-based replay</a:t>
            </a:r>
            <a:r>
              <a:rPr lang="de" sz="2100"/>
              <a:t>, </a:t>
            </a:r>
            <a:r>
              <a:rPr lang="de" sz="2100"/>
              <a:t> alignments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bupaR (R)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de" sz="2100"/>
              <a:t>inductive miner</a:t>
            </a:r>
            <a:r>
              <a:rPr lang="de" sz="2100"/>
              <a:t>, </a:t>
            </a:r>
            <a:r>
              <a:rPr lang="de" sz="2100"/>
              <a:t> </a:t>
            </a:r>
            <a:r>
              <a:rPr lang="de" sz="2100"/>
              <a:t>petrinets,  alignments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de" sz="2100"/>
              <a:t>ggplot2 (R)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de" sz="2100"/>
              <a:t>heatmaps</a:t>
            </a:r>
            <a:endParaRPr sz="2100"/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Comparing Tile Usage between Players</a:t>
            </a:r>
            <a:endParaRPr/>
          </a:p>
        </p:txBody>
      </p:sp>
      <p:sp>
        <p:nvSpPr>
          <p:cNvPr id="104" name="Google Shape;10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1124625"/>
            <a:ext cx="914400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Discovery - Search the “Italian Game”</a:t>
            </a:r>
            <a:endParaRPr/>
          </a:p>
        </p:txBody>
      </p:sp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Datasource</a:t>
            </a:r>
            <a:r>
              <a:rPr lang="de"/>
              <a:t>:</a:t>
            </a:r>
            <a:br>
              <a:rPr lang="de"/>
            </a:br>
            <a:r>
              <a:rPr lang="de"/>
              <a:t>Games selected by Chess Opening ECO Code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Grandmaster g</a:t>
            </a:r>
            <a:r>
              <a:rPr lang="de"/>
              <a:t>ames</a:t>
            </a:r>
            <a:r>
              <a:rPr lang="de"/>
              <a:t>: 2129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Elo: 1950-2851 [2482]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Code: </a:t>
            </a:r>
            <a:r>
              <a:rPr lang="de"/>
              <a:t>C50</a:t>
            </a:r>
            <a:r>
              <a:rPr lang="de"/>
              <a:t>-59 Giuoco Piano (Italian Game)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Goal</a:t>
            </a:r>
            <a:r>
              <a:rPr lang="de"/>
              <a:t>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Discover expected activities,</a:t>
            </a:r>
            <a:br>
              <a:rPr lang="de"/>
            </a:br>
            <a:r>
              <a:rPr lang="de"/>
              <a:t>e.g. &lt;e4, e5, Nf3, Nc6, Bc4, ...&gt;</a:t>
            </a:r>
            <a:endParaRPr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Selection</a:t>
            </a:r>
            <a:r>
              <a:rPr lang="de"/>
              <a:t>:</a:t>
            </a:r>
            <a:br>
              <a:rPr lang="de"/>
            </a:br>
            <a:r>
              <a:rPr lang="de"/>
              <a:t>Exceptional Games are defined as Noise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Cases: 2129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Variants: 204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de"/>
              <a:t>Final Process Map Data</a:t>
            </a:r>
            <a:r>
              <a:rPr lang="de"/>
              <a:t>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Cases: 1581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/>
              <a:t>Variants: 11 </a:t>
            </a:r>
            <a:endParaRPr/>
          </a:p>
        </p:txBody>
      </p: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8150" y="2691394"/>
            <a:ext cx="3408401" cy="7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4271" y="207600"/>
            <a:ext cx="1530300" cy="15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13" y="950750"/>
            <a:ext cx="8839183" cy="3241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13" y="1590675"/>
            <a:ext cx="44196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25" y="0"/>
            <a:ext cx="3858192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867" y="591500"/>
            <a:ext cx="3457575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349875" y="74100"/>
            <a:ext cx="3000000" cy="9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Limitations on Event Log: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de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Timestamp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de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Trace length must equal 10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